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6" r:id="rId2"/>
    <p:sldId id="257" r:id="rId3"/>
    <p:sldId id="267" r:id="rId4"/>
    <p:sldId id="268" r:id="rId5"/>
    <p:sldId id="269" r:id="rId6"/>
    <p:sldId id="273" r:id="rId7"/>
    <p:sldId id="275" r:id="rId8"/>
    <p:sldId id="276" r:id="rId9"/>
    <p:sldId id="277" r:id="rId10"/>
    <p:sldId id="270" r:id="rId11"/>
    <p:sldId id="271" r:id="rId12"/>
    <p:sldId id="278" r:id="rId13"/>
    <p:sldId id="279" r:id="rId14"/>
    <p:sldId id="280" r:id="rId15"/>
    <p:sldId id="281" r:id="rId16"/>
    <p:sldId id="282" r:id="rId17"/>
    <p:sldId id="283" r:id="rId18"/>
    <p:sldId id="290" r:id="rId19"/>
    <p:sldId id="291" r:id="rId20"/>
    <p:sldId id="292" r:id="rId21"/>
    <p:sldId id="284" r:id="rId22"/>
    <p:sldId id="285" r:id="rId23"/>
    <p:sldId id="293"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4214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18784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20377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5305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5057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5314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953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90483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83831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3791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1/23/2024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41991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1/23/2024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774278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hyperlink" Target="https://www.doctv.ir/program/154529"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2.xml" /><Relationship Id="rId4" Type="http://schemas.openxmlformats.org/officeDocument/2006/relationships/image" Target="../media/image24.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تصویر 5">
            <a:extLst>
              <a:ext uri="{FF2B5EF4-FFF2-40B4-BE49-F238E27FC236}">
                <a16:creationId xmlns:a16="http://schemas.microsoft.com/office/drawing/2014/main" id="{97029EC2-6FB6-4932-24C2-A6CA15C91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04" y="1528509"/>
            <a:ext cx="10941191" cy="3428240"/>
          </a:xfrm>
          <a:prstGeom prst="rect">
            <a:avLst/>
          </a:prstGeom>
        </p:spPr>
      </p:pic>
    </p:spTree>
    <p:extLst>
      <p:ext uri="{BB962C8B-B14F-4D97-AF65-F5344CB8AC3E}">
        <p14:creationId xmlns:p14="http://schemas.microsoft.com/office/powerpoint/2010/main" val="106903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24E35B16-370F-B6FA-03FA-B0CE4FF0135E}"/>
              </a:ext>
            </a:extLst>
          </p:cNvPr>
          <p:cNvSpPr txBox="1"/>
          <p:nvPr/>
        </p:nvSpPr>
        <p:spPr>
          <a:xfrm>
            <a:off x="1442502" y="1243786"/>
            <a:ext cx="9306996" cy="437042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1">
            <a:spAutoFit/>
          </a:bodyPr>
          <a:lstStyle/>
          <a:p>
            <a:pPr algn="r"/>
            <a:r>
              <a:rPr lang="fa-IR" sz="3200" b="1" dirty="0"/>
              <a:t>در یک جامعه نیز شیوة زندگی مردم در همۀ مناطق یکسان نیست</a:t>
            </a:r>
            <a:r>
              <a:rPr lang="fa-IR" dirty="0"/>
              <a:t>.</a:t>
            </a:r>
          </a:p>
          <a:p>
            <a:pPr algn="r"/>
            <a:r>
              <a:rPr lang="fa-IR" sz="2400" dirty="0"/>
              <a:t>
همۀ ما ایران را کشور خود میدانیم؛ از حق و حقیقت دفاع میکنیم، راستگویی را ارج مینهیم، </a:t>
            </a:r>
          </a:p>
          <a:p>
            <a:pPr algn="r"/>
            <a:r>
              <a:rPr lang="fa-IR" sz="2400" dirty="0"/>
              <a:t>ظلم و بی عدالتی را بد میشماریم، احترام به بزرگترها را لازم میدانیم و انسانهای فداکار را 
تحسین میکنیم اما </a:t>
            </a:r>
            <a:r>
              <a:rPr lang="fa-IR" sz="2400" dirty="0" err="1"/>
              <a:t>همة</a:t>
            </a:r>
            <a:r>
              <a:rPr lang="fa-IR" sz="2400" dirty="0"/>
              <a:t> ما در سراسر کشور با گویش و لهجه واحدی سخن نمیگوییم. مردم
هر شهر، خصوصیات اخلاقی و رفتاری ویژهای دارند و هر صنف دارای ارزشها، مقررات، دانشها 
و مهارت ّ های خاصی است.
آن بخش از فرهنگ که همه مردم یک جامعه در آن اشتراک دارند، </a:t>
            </a:r>
            <a:r>
              <a:rPr lang="fa-IR" sz="2400" b="1" dirty="0">
                <a:solidFill>
                  <a:schemeClr val="accent6">
                    <a:lumMod val="75000"/>
                  </a:schemeClr>
                </a:solidFill>
              </a:rPr>
              <a:t>«فرهنگ عمومی» </a:t>
            </a:r>
            <a:r>
              <a:rPr lang="fa-IR" sz="2400" b="1" dirty="0"/>
              <a:t>و</a:t>
            </a:r>
            <a:r>
              <a:rPr lang="fa-IR" sz="2400" dirty="0"/>
              <a:t>
بخشهایی که مربوط به یک قوم، قشر، صنف یا گروه است</a:t>
            </a:r>
            <a:r>
              <a:rPr lang="fa-IR" sz="2400" b="1" dirty="0">
                <a:solidFill>
                  <a:schemeClr val="accent6">
                    <a:lumMod val="75000"/>
                  </a:schemeClr>
                </a:solidFill>
              </a:rPr>
              <a:t>، «خرده فرهنگ»</a:t>
            </a:r>
            <a:r>
              <a:rPr lang="fa-IR" sz="2400" dirty="0"/>
              <a:t> نامیده میشوند</a:t>
            </a:r>
            <a:r>
              <a:rPr lang="fa-IR" sz="3600" dirty="0"/>
              <a:t>.</a:t>
            </a:r>
          </a:p>
          <a:p>
            <a:pPr algn="r"/>
            <a:endParaRPr lang="fa-IR" dirty="0"/>
          </a:p>
        </p:txBody>
      </p:sp>
    </p:spTree>
    <p:extLst>
      <p:ext uri="{BB962C8B-B14F-4D97-AF65-F5344CB8AC3E}">
        <p14:creationId xmlns:p14="http://schemas.microsoft.com/office/powerpoint/2010/main" val="3366210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a:extLst>
              <a:ext uri="{FF2B5EF4-FFF2-40B4-BE49-F238E27FC236}">
                <a16:creationId xmlns:a16="http://schemas.microsoft.com/office/drawing/2014/main" id="{E2950BD6-1104-FC5A-56DD-158196D3E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926" y="1014913"/>
            <a:ext cx="3670851" cy="3039723"/>
          </a:xfrm>
          <a:prstGeom prst="rect">
            <a:avLst/>
          </a:prstGeom>
          <a:ln w="228600" cap="sq" cmpd="thickThin">
            <a:solidFill>
              <a:srgbClr val="000000"/>
            </a:solidFill>
            <a:prstDash val="solid"/>
            <a:miter lim="800000"/>
          </a:ln>
          <a:effectLst>
            <a:innerShdw blurRad="76200">
              <a:srgbClr val="000000"/>
            </a:innerShdw>
          </a:effectLst>
        </p:spPr>
      </p:pic>
      <p:sp>
        <p:nvSpPr>
          <p:cNvPr id="5" name="کادر متن 4">
            <a:extLst>
              <a:ext uri="{FF2B5EF4-FFF2-40B4-BE49-F238E27FC236}">
                <a16:creationId xmlns:a16="http://schemas.microsoft.com/office/drawing/2014/main" id="{15082287-9FC4-E96F-AF00-C1AA69151572}"/>
              </a:ext>
            </a:extLst>
          </p:cNvPr>
          <p:cNvSpPr txBox="1"/>
          <p:nvPr/>
        </p:nvSpPr>
        <p:spPr>
          <a:xfrm>
            <a:off x="7129293" y="4426768"/>
            <a:ext cx="4080572"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r"/>
            <a:r>
              <a:rPr lang="fa-IR" sz="2000" b="1" dirty="0"/>
              <a:t>بخشی از آداب و رسوم ازدواج و عروسی در میان تمامی اعضای جامعۀ ما مشترک است ولی مردم مناطق مختلف آداب و رسوم مخصوص به خود را نیز دارند.</a:t>
            </a:r>
          </a:p>
        </p:txBody>
      </p:sp>
      <p:sp>
        <p:nvSpPr>
          <p:cNvPr id="6" name="کادر متن 5">
            <a:extLst>
              <a:ext uri="{FF2B5EF4-FFF2-40B4-BE49-F238E27FC236}">
                <a16:creationId xmlns:a16="http://schemas.microsoft.com/office/drawing/2014/main" id="{162D772B-FA2E-2A0F-FB5A-CC999DEC015A}"/>
              </a:ext>
            </a:extLst>
          </p:cNvPr>
          <p:cNvSpPr txBox="1"/>
          <p:nvPr/>
        </p:nvSpPr>
        <p:spPr>
          <a:xfrm>
            <a:off x="573358" y="542645"/>
            <a:ext cx="5800572" cy="267765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r"/>
            <a:r>
              <a:rPr lang="fa-IR" dirty="0"/>
              <a:t>خرده فرهنگ </a:t>
            </a:r>
            <a:r>
              <a:rPr lang="fa-IR" dirty="0" err="1"/>
              <a:t>هایی</a:t>
            </a:r>
            <a:r>
              <a:rPr lang="fa-IR" dirty="0"/>
              <a:t> که درون یک فرهنگ عمومی قرار دارند، اغلب با فرهنگ عمومی </a:t>
            </a:r>
            <a:r>
              <a:rPr lang="fa-IR" dirty="0" err="1"/>
              <a:t>سازگارند</a:t>
            </a:r>
            <a:r>
              <a:rPr lang="fa-IR" dirty="0"/>
              <a:t>. درمواردی ممکن است عقاید، ارزشها، هنجارها و مهارتهای درون یک خرده فرهنگ، ناسازگار و مخالف با فرهنگ عمومی </a:t>
            </a:r>
            <a:r>
              <a:rPr lang="fa-IR" dirty="0" err="1"/>
              <a:t>باشد.در</a:t>
            </a:r>
            <a:r>
              <a:rPr lang="fa-IR" dirty="0"/>
              <a:t> اینصورت، این خرده فرهنگ را «  </a:t>
            </a:r>
            <a:r>
              <a:rPr lang="fa-IR" b="1" dirty="0"/>
              <a:t>ضد فرهنگ</a:t>
            </a:r>
            <a:r>
              <a:rPr lang="fa-IR" dirty="0"/>
              <a:t>» مینامند. </a:t>
            </a:r>
          </a:p>
          <a:p>
            <a:pPr algn="r"/>
            <a:endParaRPr lang="fa-IR" dirty="0"/>
          </a:p>
          <a:p>
            <a:pPr algn="r"/>
            <a:r>
              <a:rPr lang="fa-IR" dirty="0"/>
              <a:t>خرده فرهنگ گروههایی که انحراف اجتماعی دارند، مانند بزهکاران، سارقان و... ضد فرهنگ است. </a:t>
            </a:r>
            <a:r>
              <a:rPr lang="fa-IR" sz="2000" b="1" dirty="0"/>
              <a:t>خرده فرهنگهای سازگار با فرهنگ عمومی را خرده فرهنگ موافق میگویند. </a:t>
            </a:r>
          </a:p>
          <a:p>
            <a:pPr algn="r"/>
            <a:r>
              <a:rPr lang="fa-IR" sz="2000" dirty="0">
                <a:solidFill>
                  <a:schemeClr val="accent5">
                    <a:lumMod val="75000"/>
                  </a:schemeClr>
                </a:solidFill>
              </a:rPr>
              <a:t>مثل خرده فرهنگهای مربوط به اصناف مختلف درون یک جامعه</a:t>
            </a:r>
          </a:p>
        </p:txBody>
      </p:sp>
      <p:pic>
        <p:nvPicPr>
          <p:cNvPr id="13" name="تصویر 12">
            <a:extLst>
              <a:ext uri="{FF2B5EF4-FFF2-40B4-BE49-F238E27FC236}">
                <a16:creationId xmlns:a16="http://schemas.microsoft.com/office/drawing/2014/main" id="{768A5812-9857-E5B7-345C-A0C20EB60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35" y="3275632"/>
            <a:ext cx="3671796" cy="3039723"/>
          </a:xfrm>
          <a:prstGeom prst="round2DiagRect">
            <a:avLst>
              <a:gd name="adj1" fmla="val 16667"/>
              <a:gd name="adj2" fmla="val 29099"/>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2152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تفکیک شده: ۸ نقطه 8">
            <a:extLst>
              <a:ext uri="{FF2B5EF4-FFF2-40B4-BE49-F238E27FC236}">
                <a16:creationId xmlns:a16="http://schemas.microsoft.com/office/drawing/2014/main" id="{7C8A71E3-E0CE-29C1-E02A-2893C2B01D37}"/>
              </a:ext>
            </a:extLst>
          </p:cNvPr>
          <p:cNvSpPr/>
          <p:nvPr/>
        </p:nvSpPr>
        <p:spPr>
          <a:xfrm rot="347186">
            <a:off x="7980973" y="25262"/>
            <a:ext cx="3954617" cy="3561861"/>
          </a:xfrm>
          <a:prstGeom prst="irregularSeal1">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fa-IR" sz="2800" b="1" dirty="0">
                <a:solidFill>
                  <a:schemeClr val="tx1"/>
                </a:solidFill>
              </a:rPr>
              <a:t>گفت و گو کنید</a:t>
            </a:r>
          </a:p>
        </p:txBody>
      </p:sp>
      <p:sp>
        <p:nvSpPr>
          <p:cNvPr id="10" name="کادر متن 9">
            <a:extLst>
              <a:ext uri="{FF2B5EF4-FFF2-40B4-BE49-F238E27FC236}">
                <a16:creationId xmlns:a16="http://schemas.microsoft.com/office/drawing/2014/main" id="{B66293A5-49C2-2AE8-47C2-03A16971D1A2}"/>
              </a:ext>
            </a:extLst>
          </p:cNvPr>
          <p:cNvSpPr txBox="1"/>
          <p:nvPr/>
        </p:nvSpPr>
        <p:spPr>
          <a:xfrm>
            <a:off x="5080677" y="3239521"/>
            <a:ext cx="6549536" cy="2954655"/>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r"/>
            <a:r>
              <a:rPr lang="fa-IR" sz="2400" b="1" dirty="0"/>
              <a:t>*وقتی وارد جامعهای میشوید چگونه به مسلمان بودن یا مسلمان نبودن آنها پی میبرید؟ از ویژگیهای فرهنگ اسلامی چند مورد را نام </a:t>
            </a:r>
            <a:r>
              <a:rPr lang="fa-IR" sz="2400" b="1" dirty="0" err="1"/>
              <a:t>ببریید</a:t>
            </a:r>
            <a:r>
              <a:rPr lang="fa-IR" sz="2400" b="1" dirty="0"/>
              <a:t>.</a:t>
            </a:r>
          </a:p>
          <a:p>
            <a:pPr algn="r"/>
            <a:r>
              <a:rPr lang="fa-IR" sz="2400" b="1" dirty="0"/>
              <a:t>
*با دوستان خود دربار ویژگیهای فرهنگ عمومی ایرانی _ اسلامی و خرده فرهنگهای رایج درباره این فرهنگ عمومی گفت و گو کنید</a:t>
            </a:r>
          </a:p>
          <a:p>
            <a:pPr algn="r"/>
            <a:endParaRPr lang="fa-IR" dirty="0"/>
          </a:p>
        </p:txBody>
      </p:sp>
      <p:pic>
        <p:nvPicPr>
          <p:cNvPr id="11" name="تصویر 10">
            <a:extLst>
              <a:ext uri="{FF2B5EF4-FFF2-40B4-BE49-F238E27FC236}">
                <a16:creationId xmlns:a16="http://schemas.microsoft.com/office/drawing/2014/main" id="{ACF7C5CE-1D90-79D4-FBBF-C002278C6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956234"/>
            <a:ext cx="4097819" cy="5044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1665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کادر متن 4">
            <a:extLst>
              <a:ext uri="{FF2B5EF4-FFF2-40B4-BE49-F238E27FC236}">
                <a16:creationId xmlns:a16="http://schemas.microsoft.com/office/drawing/2014/main" id="{1D68F7A1-37E2-EB66-9DE0-4B1EFCA369CA}"/>
              </a:ext>
            </a:extLst>
          </p:cNvPr>
          <p:cNvSpPr txBox="1"/>
          <p:nvPr/>
        </p:nvSpPr>
        <p:spPr>
          <a:xfrm>
            <a:off x="1946428" y="5381694"/>
            <a:ext cx="7747679"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a:r>
              <a:rPr lang="fa-IR" sz="2400" b="1" dirty="0">
                <a:hlinkClick r:id="rId2">
                  <a:extLst>
                    <a:ext uri="{A12FA001-AC4F-418D-AE19-62706E023703}">
                      <ahyp:hlinkClr xmlns:ahyp="http://schemas.microsoft.com/office/drawing/2018/hyperlinkcolor" val="tx"/>
                    </a:ext>
                  </a:extLst>
                </a:hlinkClick>
              </a:rPr>
              <a:t>برای مهمانی قسمت 29 (آداب و رسوم استان بوشهر در ماه رمضان)</a:t>
            </a:r>
            <a:endParaRPr lang="fa-IR" sz="2400" b="1" dirty="0"/>
          </a:p>
        </p:txBody>
      </p:sp>
      <p:pic>
        <p:nvPicPr>
          <p:cNvPr id="6" name="تصویر 5">
            <a:extLst>
              <a:ext uri="{FF2B5EF4-FFF2-40B4-BE49-F238E27FC236}">
                <a16:creationId xmlns:a16="http://schemas.microsoft.com/office/drawing/2014/main" id="{015445C2-37D3-1FB4-CCE1-27B5E0FF3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134" y="1051315"/>
            <a:ext cx="10473764" cy="4107465"/>
          </a:xfrm>
          <a:prstGeom prst="rect">
            <a:avLst/>
          </a:prstGeom>
        </p:spPr>
      </p:pic>
    </p:spTree>
    <p:extLst>
      <p:ext uri="{BB962C8B-B14F-4D97-AF65-F5344CB8AC3E}">
        <p14:creationId xmlns:p14="http://schemas.microsoft.com/office/powerpoint/2010/main" val="280985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کادر متن 5">
            <a:extLst>
              <a:ext uri="{FF2B5EF4-FFF2-40B4-BE49-F238E27FC236}">
                <a16:creationId xmlns:a16="http://schemas.microsoft.com/office/drawing/2014/main" id="{6F162843-1276-CB74-93AB-C04A56E9BD76}"/>
              </a:ext>
            </a:extLst>
          </p:cNvPr>
          <p:cNvSpPr txBox="1"/>
          <p:nvPr/>
        </p:nvSpPr>
        <p:spPr>
          <a:xfrm>
            <a:off x="5179562" y="2514600"/>
            <a:ext cx="1828800" cy="1828800"/>
          </a:xfrm>
          <a:prstGeom prst="rect">
            <a:avLst/>
          </a:prstGeom>
          <a:noFill/>
        </p:spPr>
        <p:txBody>
          <a:bodyPr wrap="square" rtlCol="1">
            <a:spAutoFit/>
          </a:bodyPr>
          <a:lstStyle/>
          <a:p>
            <a:pPr algn="r"/>
            <a:endParaRPr lang="fa-IR" dirty="0"/>
          </a:p>
        </p:txBody>
      </p:sp>
      <p:sp>
        <p:nvSpPr>
          <p:cNvPr id="2" name="کادر متن 1">
            <a:extLst>
              <a:ext uri="{FF2B5EF4-FFF2-40B4-BE49-F238E27FC236}">
                <a16:creationId xmlns:a16="http://schemas.microsoft.com/office/drawing/2014/main" id="{8204399F-8053-64E3-8CCF-2B8E942D59ED}"/>
              </a:ext>
            </a:extLst>
          </p:cNvPr>
          <p:cNvSpPr txBox="1"/>
          <p:nvPr/>
        </p:nvSpPr>
        <p:spPr>
          <a:xfrm>
            <a:off x="5179562" y="2514600"/>
            <a:ext cx="1828800" cy="1828800"/>
          </a:xfrm>
          <a:prstGeom prst="rect">
            <a:avLst/>
          </a:prstGeom>
          <a:noFill/>
        </p:spPr>
        <p:txBody>
          <a:bodyPr wrap="square" rtlCol="1">
            <a:spAutoFit/>
          </a:bodyPr>
          <a:lstStyle/>
          <a:p>
            <a:pPr algn="r"/>
            <a:endParaRPr lang="fa-IR" dirty="0"/>
          </a:p>
        </p:txBody>
      </p:sp>
      <p:sp>
        <p:nvSpPr>
          <p:cNvPr id="3" name="کادر متن 2">
            <a:extLst>
              <a:ext uri="{FF2B5EF4-FFF2-40B4-BE49-F238E27FC236}">
                <a16:creationId xmlns:a16="http://schemas.microsoft.com/office/drawing/2014/main" id="{1C427348-6807-7B42-BA04-FC3F8F7C5803}"/>
              </a:ext>
            </a:extLst>
          </p:cNvPr>
          <p:cNvSpPr txBox="1"/>
          <p:nvPr/>
        </p:nvSpPr>
        <p:spPr>
          <a:xfrm>
            <a:off x="488984" y="3037966"/>
            <a:ext cx="7024399"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a:r>
              <a:rPr lang="fa-IR" sz="2000" b="1" dirty="0"/>
              <a:t>یکی از جامعه شناسان (اگوست کنت) معتقد است که سهم مردگان در ساختن جامعه بیشتر از سهم زندگان است؛ یعنی سهم پیشینیان ما در ساختن جامعه، بیشتر از ما بوده است. </a:t>
            </a:r>
          </a:p>
          <a:p>
            <a:pPr algn="r"/>
            <a:r>
              <a:rPr lang="fa-IR" sz="2000" b="1" dirty="0"/>
              <a:t>همچنانکه سهم ما در ساختن جامعه و فرهنگ آیندگان، بیش از آیندگان است. شما در این باره چه فکری میکنید</a:t>
            </a:r>
            <a:r>
              <a:rPr lang="fa-IR" dirty="0"/>
              <a:t>.</a:t>
            </a:r>
          </a:p>
          <a:p>
            <a:pPr algn="r"/>
            <a:r>
              <a:rPr lang="fa-IR" sz="2000" b="1" dirty="0"/>
              <a:t>ما انسانها در جامعه و فرهنگی دیده میگشاییم که توسط گذشتگان ما پدید آمده است. 
جامع های که باورها، ارزشها، هنجارها و نمادهای آن شکل گرفته </a:t>
            </a:r>
            <a:r>
              <a:rPr lang="fa-IR" sz="2000" b="1" dirty="0" err="1"/>
              <a:t>اند</a:t>
            </a:r>
            <a:r>
              <a:rPr lang="fa-IR" sz="2000" b="1" dirty="0"/>
              <a:t> و به فعالیتهای اجتماعی  </a:t>
            </a:r>
            <a:r>
              <a:rPr lang="fa-IR" sz="2000" b="1" dirty="0" err="1"/>
              <a:t>کنشگری</a:t>
            </a:r>
            <a:r>
              <a:rPr lang="fa-IR" sz="2000" b="1" dirty="0"/>
              <a:t> منفعل و مجبور نیستیم بلکه میتوانیم یا ما شکل میدهند؛ اما هریک از ما در جهت تداوم، گسترش و پیشرفت این جهان اجتماعی حرکت کنیم یا در مسیر حرکت صرفا سوی جهان اجتماعی جدید گام بر میداریم.</a:t>
            </a:r>
          </a:p>
        </p:txBody>
      </p:sp>
      <p:sp>
        <p:nvSpPr>
          <p:cNvPr id="4" name="کادر متن 3">
            <a:extLst>
              <a:ext uri="{FF2B5EF4-FFF2-40B4-BE49-F238E27FC236}">
                <a16:creationId xmlns:a16="http://schemas.microsoft.com/office/drawing/2014/main" id="{0BA9CAC0-4EBA-7CC9-05A7-A4A01541DD1A}"/>
              </a:ext>
            </a:extLst>
          </p:cNvPr>
          <p:cNvSpPr txBox="1"/>
          <p:nvPr/>
        </p:nvSpPr>
        <p:spPr>
          <a:xfrm>
            <a:off x="5179562" y="2514600"/>
            <a:ext cx="1828800" cy="1828800"/>
          </a:xfrm>
          <a:prstGeom prst="rect">
            <a:avLst/>
          </a:prstGeom>
          <a:noFill/>
        </p:spPr>
        <p:txBody>
          <a:bodyPr wrap="square" rtlCol="1">
            <a:spAutoFit/>
          </a:bodyPr>
          <a:lstStyle/>
          <a:p>
            <a:pPr algn="r"/>
            <a:endParaRPr lang="fa-IR" dirty="0"/>
          </a:p>
        </p:txBody>
      </p:sp>
      <p:sp>
        <p:nvSpPr>
          <p:cNvPr id="5" name="کادر متن 4">
            <a:extLst>
              <a:ext uri="{FF2B5EF4-FFF2-40B4-BE49-F238E27FC236}">
                <a16:creationId xmlns:a16="http://schemas.microsoft.com/office/drawing/2014/main" id="{0E7C77D4-44F0-CD34-5197-CF7FB9AD505A}"/>
              </a:ext>
            </a:extLst>
          </p:cNvPr>
          <p:cNvSpPr txBox="1"/>
          <p:nvPr/>
        </p:nvSpPr>
        <p:spPr>
          <a:xfrm rot="10800000" flipV="1">
            <a:off x="4196297" y="394691"/>
            <a:ext cx="7502643"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r"/>
            <a:r>
              <a:rPr lang="fa-IR" sz="2400" b="1" dirty="0"/>
              <a:t>جامعه و فرهنگ (جهان اجتماعی) چه الزاماتی دارد؟</a:t>
            </a:r>
          </a:p>
          <a:p>
            <a:pPr algn="r"/>
            <a:r>
              <a:rPr lang="fa-IR" sz="2400" dirty="0"/>
              <a:t>آموختید که انسانها با  آگاهی اراده خود به کنش اجتماعی می پردازند و با همین کنش ها در ساختن فرهنگ و جامعه و تداوم آن مشارکت میکنند.</a:t>
            </a:r>
          </a:p>
          <a:p>
            <a:pPr algn="r"/>
            <a:r>
              <a:rPr lang="fa-IR" sz="2400" dirty="0"/>
              <a:t> اما آیا این بدان معناست که </a:t>
            </a:r>
            <a:r>
              <a:rPr lang="fa-IR" sz="2400" dirty="0" err="1"/>
              <a:t>ماهمواره</a:t>
            </a:r>
            <a:r>
              <a:rPr lang="fa-IR" sz="2400" dirty="0"/>
              <a:t> میتوانیم </a:t>
            </a:r>
            <a:r>
              <a:rPr lang="fa-IR" sz="2400" dirty="0" err="1"/>
              <a:t>هرطور</a:t>
            </a:r>
            <a:r>
              <a:rPr lang="fa-IR" sz="2400" dirty="0"/>
              <a:t> که بخواهیم جهان اجتماعی( جامعه و فرهنگ)را بسازیم یا </a:t>
            </a:r>
            <a:r>
              <a:rPr lang="fa-IR" sz="2400" dirty="0" err="1"/>
              <a:t>تغییردهیم</a:t>
            </a:r>
            <a:r>
              <a:rPr lang="fa-IR" sz="2400" dirty="0"/>
              <a:t> یا اینکه جامعه و فرهنگ پس از آنکه پدید آمد، الزامهایی دارد که بر </a:t>
            </a:r>
            <a:r>
              <a:rPr lang="fa-IR" sz="2400" dirty="0" err="1"/>
              <a:t>کنشهای</a:t>
            </a:r>
            <a:r>
              <a:rPr lang="fa-IR" sz="2400" dirty="0"/>
              <a:t> ما تاثیر میگذارد؟!</a:t>
            </a:r>
          </a:p>
        </p:txBody>
      </p:sp>
      <p:pic>
        <p:nvPicPr>
          <p:cNvPr id="8" name="تصویر 7">
            <a:extLst>
              <a:ext uri="{FF2B5EF4-FFF2-40B4-BE49-F238E27FC236}">
                <a16:creationId xmlns:a16="http://schemas.microsoft.com/office/drawing/2014/main" id="{0CD541CE-F145-2080-0C28-AF4CC42BC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83" y="3341067"/>
            <a:ext cx="4005879" cy="2600673"/>
          </a:xfrm>
          <a:prstGeom prst="ellipse">
            <a:avLst/>
          </a:prstGeom>
          <a:ln>
            <a:noFill/>
          </a:ln>
          <a:effectLst>
            <a:softEdge rad="112500"/>
          </a:effectLst>
        </p:spPr>
      </p:pic>
      <p:pic>
        <p:nvPicPr>
          <p:cNvPr id="9" name="تصویر 8">
            <a:extLst>
              <a:ext uri="{FF2B5EF4-FFF2-40B4-BE49-F238E27FC236}">
                <a16:creationId xmlns:a16="http://schemas.microsoft.com/office/drawing/2014/main" id="{4375C3ED-A19B-483E-31FE-AA1ADB984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02" y="714262"/>
            <a:ext cx="3526889" cy="2250508"/>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4000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10" name="تصویر 9">
            <a:extLst>
              <a:ext uri="{FF2B5EF4-FFF2-40B4-BE49-F238E27FC236}">
                <a16:creationId xmlns:a16="http://schemas.microsoft.com/office/drawing/2014/main" id="{1FF6A871-DDC4-8B31-38EE-AB43ABFD7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67" y="-79460"/>
            <a:ext cx="12515447" cy="6937460"/>
          </a:xfrm>
          <a:prstGeom prst="rect">
            <a:avLst/>
          </a:prstGeom>
        </p:spPr>
      </p:pic>
      <p:sp>
        <p:nvSpPr>
          <p:cNvPr id="11" name="کادر متن 10">
            <a:extLst>
              <a:ext uri="{FF2B5EF4-FFF2-40B4-BE49-F238E27FC236}">
                <a16:creationId xmlns:a16="http://schemas.microsoft.com/office/drawing/2014/main" id="{82472DFD-EF2D-BD20-5270-B791BCB22A3F}"/>
              </a:ext>
            </a:extLst>
          </p:cNvPr>
          <p:cNvSpPr txBox="1"/>
          <p:nvPr/>
        </p:nvSpPr>
        <p:spPr>
          <a:xfrm>
            <a:off x="5181600" y="7514461"/>
            <a:ext cx="1828800" cy="1828800"/>
          </a:xfrm>
          <a:prstGeom prst="rect">
            <a:avLst/>
          </a:prstGeom>
          <a:noFill/>
        </p:spPr>
        <p:txBody>
          <a:bodyPr wrap="square" rtlCol="1">
            <a:spAutoFit/>
          </a:bodyPr>
          <a:lstStyle/>
          <a:p>
            <a:pPr algn="r"/>
            <a:endParaRPr lang="fa-IR" dirty="0"/>
          </a:p>
        </p:txBody>
      </p:sp>
      <p:sp>
        <p:nvSpPr>
          <p:cNvPr id="12" name="کادر متن 11">
            <a:extLst>
              <a:ext uri="{FF2B5EF4-FFF2-40B4-BE49-F238E27FC236}">
                <a16:creationId xmlns:a16="http://schemas.microsoft.com/office/drawing/2014/main" id="{5EA486FD-7DCF-8194-6319-5717C1BC8C45}"/>
              </a:ext>
            </a:extLst>
          </p:cNvPr>
          <p:cNvSpPr txBox="1"/>
          <p:nvPr/>
        </p:nvSpPr>
        <p:spPr>
          <a:xfrm>
            <a:off x="5179562" y="3712611"/>
            <a:ext cx="1828800" cy="1828800"/>
          </a:xfrm>
          <a:prstGeom prst="rect">
            <a:avLst/>
          </a:prstGeom>
          <a:noFill/>
        </p:spPr>
        <p:txBody>
          <a:bodyPr wrap="square" rtlCol="1">
            <a:spAutoFit/>
          </a:bodyPr>
          <a:lstStyle/>
          <a:p>
            <a:pPr algn="r"/>
            <a:endParaRPr lang="fa-IR" dirty="0"/>
          </a:p>
        </p:txBody>
      </p:sp>
      <p:sp>
        <p:nvSpPr>
          <p:cNvPr id="13" name="کادر متن 12">
            <a:extLst>
              <a:ext uri="{FF2B5EF4-FFF2-40B4-BE49-F238E27FC236}">
                <a16:creationId xmlns:a16="http://schemas.microsoft.com/office/drawing/2014/main" id="{24EA5ABC-5127-9F46-3073-B1994249C859}"/>
              </a:ext>
            </a:extLst>
          </p:cNvPr>
          <p:cNvSpPr txBox="1"/>
          <p:nvPr/>
        </p:nvSpPr>
        <p:spPr>
          <a:xfrm rot="10800000" flipV="1">
            <a:off x="408269" y="477748"/>
            <a:ext cx="11371386" cy="2677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r"/>
            <a:r>
              <a:rPr lang="fa-IR" sz="2400" b="1" dirty="0">
                <a:solidFill>
                  <a:schemeClr val="bg1"/>
                </a:solidFill>
              </a:rPr>
              <a:t>تا زمانی که هر جامعه و فرهنگی از طریق مشارکت اجتماعی افراد پابرجا ست، الزامات آن نیز باقی است.</a:t>
            </a:r>
          </a:p>
          <a:p>
            <a:pPr algn="r"/>
            <a:r>
              <a:rPr lang="fa-IR" sz="2400" b="1" dirty="0">
                <a:solidFill>
                  <a:schemeClr val="bg1"/>
                </a:solidFill>
              </a:rPr>
              <a:t>اگر جامعه و فرهنگ موجود تغییر کند و در پی آن الزامها و پیامدهایش برداشته
شود، جامعه و فرهنگ جدیدی شکل میگیرد که الزامها و پیامدهای دیگری به دنبال میآورد.
الزامها و پیامدهای هر جامعه و فرهنگی بهصورت فرصتها و محدودیتها ظاهر میشوند. این فرصتها و محدودیتها، </a:t>
            </a:r>
            <a:r>
              <a:rPr lang="fa-IR" sz="2400" b="1" dirty="0" err="1">
                <a:solidFill>
                  <a:schemeClr val="bg1"/>
                </a:solidFill>
              </a:rPr>
              <a:t>کنشهای</a:t>
            </a:r>
            <a:r>
              <a:rPr lang="fa-IR" sz="2400" b="1" dirty="0">
                <a:solidFill>
                  <a:schemeClr val="bg1"/>
                </a:solidFill>
              </a:rPr>
              <a:t> ما را امکانپذیر میسازند و از این طریق زندگی ما را متأثر میسازند.</a:t>
            </a:r>
          </a:p>
          <a:p>
            <a:pPr algn="r"/>
            <a:r>
              <a:rPr lang="fa-IR" sz="2400" b="1" dirty="0">
                <a:solidFill>
                  <a:schemeClr val="bg1"/>
                </a:solidFill>
              </a:rPr>
              <a:t>فرصتها و محدودیتها به یکدیگر وابسته </a:t>
            </a:r>
            <a:r>
              <a:rPr lang="fa-IR" sz="2400" b="1" dirty="0" err="1">
                <a:solidFill>
                  <a:schemeClr val="bg1"/>
                </a:solidFill>
              </a:rPr>
              <a:t>اند</a:t>
            </a:r>
            <a:r>
              <a:rPr lang="fa-IR" sz="2400" b="1" dirty="0">
                <a:solidFill>
                  <a:schemeClr val="bg1"/>
                </a:solidFill>
              </a:rPr>
              <a:t> و هیچکدام بدون دیگری محقق </a:t>
            </a:r>
            <a:r>
              <a:rPr lang="fa-IR" sz="2400" b="1" dirty="0" err="1">
                <a:solidFill>
                  <a:schemeClr val="bg1"/>
                </a:solidFill>
              </a:rPr>
              <a:t>نمیشوند.به</a:t>
            </a:r>
            <a:r>
              <a:rPr lang="fa-IR" sz="2400" b="1" dirty="0">
                <a:solidFill>
                  <a:schemeClr val="bg1"/>
                </a:solidFill>
              </a:rPr>
              <a:t> عبارت دقیقتر، فرصتها و محدودیتها دو روی یک سکه </a:t>
            </a:r>
            <a:r>
              <a:rPr lang="fa-IR" sz="2400" b="1" dirty="0" err="1">
                <a:solidFill>
                  <a:schemeClr val="bg1"/>
                </a:solidFill>
              </a:rPr>
              <a:t>اند</a:t>
            </a:r>
            <a:r>
              <a:rPr lang="fa-IR" sz="2400" b="1" dirty="0"/>
              <a:t>.</a:t>
            </a:r>
          </a:p>
        </p:txBody>
      </p:sp>
    </p:spTree>
    <p:extLst>
      <p:ext uri="{BB962C8B-B14F-4D97-AF65-F5344CB8AC3E}">
        <p14:creationId xmlns:p14="http://schemas.microsoft.com/office/powerpoint/2010/main" val="387528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a:extLst>
              <a:ext uri="{FF2B5EF4-FFF2-40B4-BE49-F238E27FC236}">
                <a16:creationId xmlns:a16="http://schemas.microsoft.com/office/drawing/2014/main" id="{CE6CFEFC-970F-BA79-E0A0-E59E855BF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19" y="727228"/>
            <a:ext cx="5843358" cy="5708888"/>
          </a:xfrm>
          <a:prstGeom prst="ellipse">
            <a:avLst/>
          </a:prstGeom>
          <a:ln>
            <a:noFill/>
          </a:ln>
          <a:effectLst>
            <a:softEdge rad="112500"/>
          </a:effectLst>
        </p:spPr>
      </p:pic>
      <p:sp>
        <p:nvSpPr>
          <p:cNvPr id="5" name="کادر متن 4">
            <a:extLst>
              <a:ext uri="{FF2B5EF4-FFF2-40B4-BE49-F238E27FC236}">
                <a16:creationId xmlns:a16="http://schemas.microsoft.com/office/drawing/2014/main" id="{FE401AF6-6E09-1D12-2AC0-6A1ECB88BB80}"/>
              </a:ext>
            </a:extLst>
          </p:cNvPr>
          <p:cNvSpPr txBox="1"/>
          <p:nvPr/>
        </p:nvSpPr>
        <p:spPr>
          <a:xfrm>
            <a:off x="5179562" y="2514600"/>
            <a:ext cx="1828800" cy="1828800"/>
          </a:xfrm>
          <a:prstGeom prst="rect">
            <a:avLst/>
          </a:prstGeom>
          <a:noFill/>
        </p:spPr>
        <p:txBody>
          <a:bodyPr wrap="square" rtlCol="1">
            <a:spAutoFit/>
          </a:bodyPr>
          <a:lstStyle/>
          <a:p>
            <a:pPr algn="r"/>
            <a:endParaRPr lang="fa-IR" dirty="0"/>
          </a:p>
        </p:txBody>
      </p:sp>
      <p:sp>
        <p:nvSpPr>
          <p:cNvPr id="8" name="کادر متن 7">
            <a:extLst>
              <a:ext uri="{FF2B5EF4-FFF2-40B4-BE49-F238E27FC236}">
                <a16:creationId xmlns:a16="http://schemas.microsoft.com/office/drawing/2014/main" id="{343E91F5-3E0D-C153-798A-224F6EA4D9C2}"/>
              </a:ext>
            </a:extLst>
          </p:cNvPr>
          <p:cNvSpPr txBox="1"/>
          <p:nvPr/>
        </p:nvSpPr>
        <p:spPr>
          <a:xfrm>
            <a:off x="6406776" y="906522"/>
            <a:ext cx="4865288" cy="409342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1">
            <a:spAutoFit/>
          </a:bodyPr>
          <a:lstStyle/>
          <a:p>
            <a:pPr algn="r"/>
            <a:r>
              <a:rPr lang="fa-IR" sz="2000" b="1" dirty="0"/>
              <a:t>هر خانه ای نقش های دارد که یک معمار، آن را در قالب در و دیوار بنا میکند.  
نقش های بر روی زمین تبدیل به </a:t>
            </a:r>
            <a:r>
              <a:rPr lang="fa-IR" sz="2000" b="1" dirty="0" err="1"/>
              <a:t>خانۀ</a:t>
            </a:r>
            <a:r>
              <a:rPr lang="fa-IR" sz="2000" b="1" dirty="0"/>
              <a:t> واقعی نمیشود. آیا یک خانه میتواند تنها از در یا  دیوار ساخته شده باشد؟ </a:t>
            </a:r>
          </a:p>
          <a:p>
            <a:pPr algn="r"/>
            <a:r>
              <a:rPr lang="fa-IR" sz="2000" b="1" dirty="0"/>
              <a:t>اگر صرفا از دیوار ساخته شده باشد، ورود و خروج به آن غیرممکن میشود و اگر همه </a:t>
            </a:r>
            <a:r>
              <a:rPr lang="fa-IR" sz="2000" b="1" dirty="0" err="1"/>
              <a:t>اش</a:t>
            </a:r>
            <a:r>
              <a:rPr lang="fa-IR" sz="2000" b="1" dirty="0"/>
              <a:t> در و پنجره باشد، امنیت و آرامش اهل خانه را تأمین نمیکند. اگر درها </a:t>
            </a:r>
            <a:r>
              <a:rPr lang="fa-IR" sz="2000" b="1" dirty="0" err="1"/>
              <a:t>ودیوارها</a:t>
            </a:r>
            <a:r>
              <a:rPr lang="fa-IR" sz="2000" b="1" dirty="0"/>
              <a:t> را فرصتها و محدودیتهای خانه فرض کنیم، هیچ خانهای بدون این فرصتها محدودیت ها ممکن میشود.</a:t>
            </a:r>
          </a:p>
          <a:p>
            <a:pPr algn="r"/>
            <a:r>
              <a:rPr lang="fa-IR" sz="2000" b="1" dirty="0"/>
              <a:t> جهان اجتماعی نیز در قالب فرصتها و محدودیتها تحقق میابد.</a:t>
            </a:r>
          </a:p>
        </p:txBody>
      </p:sp>
    </p:spTree>
    <p:extLst>
      <p:ext uri="{BB962C8B-B14F-4D97-AF65-F5344CB8AC3E}">
        <p14:creationId xmlns:p14="http://schemas.microsoft.com/office/powerpoint/2010/main" val="1942219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تصویر 6">
            <a:extLst>
              <a:ext uri="{FF2B5EF4-FFF2-40B4-BE49-F238E27FC236}">
                <a16:creationId xmlns:a16="http://schemas.microsoft.com/office/drawing/2014/main" id="{9CDF97B9-C53E-07C1-CE22-E924D3D00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642" y="990193"/>
            <a:ext cx="9987498" cy="5036534"/>
          </a:xfrm>
          <a:prstGeom prst="rect">
            <a:avLst/>
          </a:prstGeom>
        </p:spPr>
      </p:pic>
    </p:spTree>
    <p:extLst>
      <p:ext uri="{BB962C8B-B14F-4D97-AF65-F5344CB8AC3E}">
        <p14:creationId xmlns:p14="http://schemas.microsoft.com/office/powerpoint/2010/main" val="54203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32D42C8-2491-EAED-20F7-BECCCCB09205}"/>
              </a:ext>
            </a:extLst>
          </p:cNvPr>
          <p:cNvPicPr>
            <a:picLocks noChangeAspect="1"/>
          </p:cNvPicPr>
          <p:nvPr/>
        </p:nvPicPr>
        <p:blipFill rotWithShape="1">
          <a:blip r:embed="rId2">
            <a:extLst>
              <a:ext uri="{28A0092B-C50C-407E-A947-70E740481C1C}">
                <a14:useLocalDpi xmlns:a14="http://schemas.microsoft.com/office/drawing/2010/main" val="0"/>
              </a:ext>
            </a:extLst>
          </a:blip>
          <a:srcRect l="4806" t="24439" r="13328" b="43465"/>
          <a:stretch/>
        </p:blipFill>
        <p:spPr>
          <a:xfrm>
            <a:off x="1625601" y="724904"/>
            <a:ext cx="8749552" cy="54081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9156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39E050-9BA7-FC97-6BFD-BFE4D3F6792B}"/>
              </a:ext>
            </a:extLst>
          </p:cNvPr>
          <p:cNvPicPr>
            <a:picLocks noChangeAspect="1"/>
          </p:cNvPicPr>
          <p:nvPr/>
        </p:nvPicPr>
        <p:blipFill rotWithShape="1">
          <a:blip r:embed="rId2">
            <a:extLst>
              <a:ext uri="{28A0092B-C50C-407E-A947-70E740481C1C}">
                <a14:useLocalDpi xmlns:a14="http://schemas.microsoft.com/office/drawing/2010/main" val="0"/>
              </a:ext>
            </a:extLst>
          </a:blip>
          <a:srcRect l="5894" t="2983" r="1971" b="6737"/>
          <a:stretch/>
        </p:blipFill>
        <p:spPr>
          <a:xfrm>
            <a:off x="5623964" y="1219200"/>
            <a:ext cx="6084046" cy="4241946"/>
          </a:xfrm>
          <a:prstGeom prst="rect">
            <a:avLst/>
          </a:prstGeom>
        </p:spPr>
      </p:pic>
      <p:pic>
        <p:nvPicPr>
          <p:cNvPr id="5" name="Picture 4">
            <a:extLst>
              <a:ext uri="{FF2B5EF4-FFF2-40B4-BE49-F238E27FC236}">
                <a16:creationId xmlns:a16="http://schemas.microsoft.com/office/drawing/2014/main" id="{37B6CB0A-33A3-1607-689D-99B0AC8D2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90" y="902447"/>
            <a:ext cx="4679680" cy="50531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7863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2846BE-460A-477B-A2F4-52F298BF4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401D34-2155-4B53-A686-7345BE15C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37BCD97-E1A4-4EBB-8D1C-8CC0B55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EDC1F21-AC5B-4D05-9108-5E5D289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Digital rendering of a coloured world map">
            <a:extLst>
              <a:ext uri="{FF2B5EF4-FFF2-40B4-BE49-F238E27FC236}">
                <a16:creationId xmlns:a16="http://schemas.microsoft.com/office/drawing/2014/main" id="{92F39127-35E6-700D-52AD-7FE541E9E66A}"/>
              </a:ext>
            </a:extLst>
          </p:cNvPr>
          <p:cNvPicPr>
            <a:picLocks noChangeAspect="1"/>
          </p:cNvPicPr>
          <p:nvPr/>
        </p:nvPicPr>
        <p:blipFill rotWithShape="1">
          <a:blip r:embed="rId2">
            <a:alphaModFix amt="20000"/>
          </a:blip>
          <a:srcRect t="1396" r="6" b="17576"/>
          <a:stretch/>
        </p:blipFill>
        <p:spPr>
          <a:xfrm>
            <a:off x="77723" y="55507"/>
            <a:ext cx="12188952" cy="6857990"/>
          </a:xfrm>
          <a:prstGeom prst="rect">
            <a:avLst/>
          </a:prstGeom>
        </p:spPr>
      </p:pic>
      <p:sp>
        <p:nvSpPr>
          <p:cNvPr id="4" name="کادر متن 3">
            <a:extLst>
              <a:ext uri="{FF2B5EF4-FFF2-40B4-BE49-F238E27FC236}">
                <a16:creationId xmlns:a16="http://schemas.microsoft.com/office/drawing/2014/main" id="{0B55F892-4EE9-F15D-7512-82FEC1985E28}"/>
              </a:ext>
            </a:extLst>
          </p:cNvPr>
          <p:cNvSpPr txBox="1"/>
          <p:nvPr/>
        </p:nvSpPr>
        <p:spPr>
          <a:xfrm>
            <a:off x="5179562" y="1848359"/>
            <a:ext cx="1828800" cy="1828800"/>
          </a:xfrm>
          <a:prstGeom prst="rect">
            <a:avLst/>
          </a:prstGeom>
          <a:noFill/>
        </p:spPr>
        <p:txBody>
          <a:bodyPr wrap="square" rtlCol="1">
            <a:spAutoFit/>
          </a:bodyPr>
          <a:lstStyle/>
          <a:p>
            <a:pPr algn="r"/>
            <a:endParaRPr lang="fa-IR" dirty="0"/>
          </a:p>
        </p:txBody>
      </p:sp>
      <p:sp>
        <p:nvSpPr>
          <p:cNvPr id="7" name="بیضی 6">
            <a:extLst>
              <a:ext uri="{FF2B5EF4-FFF2-40B4-BE49-F238E27FC236}">
                <a16:creationId xmlns:a16="http://schemas.microsoft.com/office/drawing/2014/main" id="{D684FB14-2359-33C0-ED31-B109A2A88F4B}"/>
              </a:ext>
            </a:extLst>
          </p:cNvPr>
          <p:cNvSpPr/>
          <p:nvPr/>
        </p:nvSpPr>
        <p:spPr>
          <a:xfrm>
            <a:off x="1833830" y="99931"/>
            <a:ext cx="7885894" cy="6785485"/>
          </a:xfrm>
          <a:prstGeom prst="ellipse">
            <a:avLst/>
          </a:prstGeom>
          <a:solidFill>
            <a:schemeClr val="tx2">
              <a:lumMod val="10000"/>
              <a:lumOff val="90000"/>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1" anchor="ctr"/>
          <a:lstStyle/>
          <a:p>
            <a:pPr algn="ctr"/>
            <a:r>
              <a:rPr lang="fa-IR" sz="7200" b="1" dirty="0">
                <a:solidFill>
                  <a:schemeClr val="tx1"/>
                </a:solidFill>
              </a:rPr>
              <a:t>جامعه و فرهنگ (جهان اجتماعی)</a:t>
            </a:r>
          </a:p>
        </p:txBody>
      </p:sp>
      <p:sp>
        <p:nvSpPr>
          <p:cNvPr id="8" name="تفکیک شده: ۸ نقطه 7">
            <a:extLst>
              <a:ext uri="{FF2B5EF4-FFF2-40B4-BE49-F238E27FC236}">
                <a16:creationId xmlns:a16="http://schemas.microsoft.com/office/drawing/2014/main" id="{3B318904-2205-18CE-D6F8-878A0283084B}"/>
              </a:ext>
            </a:extLst>
          </p:cNvPr>
          <p:cNvSpPr/>
          <p:nvPr/>
        </p:nvSpPr>
        <p:spPr>
          <a:xfrm rot="11065999" flipV="1">
            <a:off x="7358808" y="514343"/>
            <a:ext cx="3016104" cy="1963637"/>
          </a:xfrm>
          <a:prstGeom prst="irregularSeal1">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b="1" dirty="0"/>
              <a:t>درس سوم</a:t>
            </a:r>
          </a:p>
        </p:txBody>
      </p:sp>
    </p:spTree>
    <p:extLst>
      <p:ext uri="{BB962C8B-B14F-4D97-AF65-F5344CB8AC3E}">
        <p14:creationId xmlns:p14="http://schemas.microsoft.com/office/powerpoint/2010/main" val="387349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B31C34-D00F-C361-084B-DB3B777FF2E5}"/>
              </a:ext>
            </a:extLst>
          </p:cNvPr>
          <p:cNvPicPr>
            <a:picLocks noChangeAspect="1"/>
          </p:cNvPicPr>
          <p:nvPr/>
        </p:nvPicPr>
        <p:blipFill rotWithShape="1">
          <a:blip r:embed="rId2">
            <a:extLst>
              <a:ext uri="{28A0092B-C50C-407E-A947-70E740481C1C}">
                <a14:useLocalDpi xmlns:a14="http://schemas.microsoft.com/office/drawing/2010/main" val="0"/>
              </a:ext>
            </a:extLst>
          </a:blip>
          <a:srcRect l="3879" t="23998" r="12204" b="46664"/>
          <a:stretch/>
        </p:blipFill>
        <p:spPr>
          <a:xfrm>
            <a:off x="6287247" y="1326777"/>
            <a:ext cx="5283200" cy="3767647"/>
          </a:xfrm>
          <a:prstGeom prst="rect">
            <a:avLst/>
          </a:prstGeom>
        </p:spPr>
      </p:pic>
      <p:pic>
        <p:nvPicPr>
          <p:cNvPr id="5" name="Picture 4">
            <a:extLst>
              <a:ext uri="{FF2B5EF4-FFF2-40B4-BE49-F238E27FC236}">
                <a16:creationId xmlns:a16="http://schemas.microsoft.com/office/drawing/2014/main" id="{99284577-7EF9-7348-92E3-BB2D38D50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44" y="1145988"/>
            <a:ext cx="4832815" cy="45660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72735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4">
            <a:extLst>
              <a:ext uri="{FF2B5EF4-FFF2-40B4-BE49-F238E27FC236}">
                <a16:creationId xmlns:a16="http://schemas.microsoft.com/office/drawing/2014/main" id="{F957DFBE-E989-BDDB-83FD-630AF2BBC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2" y="524520"/>
            <a:ext cx="10256437" cy="2904480"/>
          </a:xfrm>
          <a:prstGeom prst="rect">
            <a:avLst/>
          </a:prstGeom>
        </p:spPr>
      </p:pic>
      <p:pic>
        <p:nvPicPr>
          <p:cNvPr id="6" name="تصویر 5">
            <a:extLst>
              <a:ext uri="{FF2B5EF4-FFF2-40B4-BE49-F238E27FC236}">
                <a16:creationId xmlns:a16="http://schemas.microsoft.com/office/drawing/2014/main" id="{E9A3E36B-8128-CD44-1261-38F981FB8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06" y="3249867"/>
            <a:ext cx="4380668" cy="2904480"/>
          </a:xfrm>
          <a:prstGeom prst="snip2DiagRect">
            <a:avLst>
              <a:gd name="adj1" fmla="val 0"/>
              <a:gd name="adj2" fmla="val 2494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تصویر 6">
            <a:extLst>
              <a:ext uri="{FF2B5EF4-FFF2-40B4-BE49-F238E27FC236}">
                <a16:creationId xmlns:a16="http://schemas.microsoft.com/office/drawing/2014/main" id="{89C9C62A-BC2E-CB40-70F7-8E84E4CB5E79}"/>
              </a:ext>
            </a:extLst>
          </p:cNvPr>
          <p:cNvPicPr>
            <a:picLocks noChangeAspect="1"/>
          </p:cNvPicPr>
          <p:nvPr/>
        </p:nvPicPr>
        <p:blipFill rotWithShape="1">
          <a:blip r:embed="rId4">
            <a:extLst>
              <a:ext uri="{28A0092B-C50C-407E-A947-70E740481C1C}">
                <a14:useLocalDpi xmlns:a14="http://schemas.microsoft.com/office/drawing/2010/main" val="0"/>
              </a:ext>
            </a:extLst>
          </a:blip>
          <a:srcRect l="14738" t="13420" r="8948"/>
          <a:stretch/>
        </p:blipFill>
        <p:spPr>
          <a:xfrm>
            <a:off x="5941155" y="3315010"/>
            <a:ext cx="5688513" cy="2839337"/>
          </a:xfrm>
          <a:prstGeom prst="ellipse">
            <a:avLst/>
          </a:prstGeom>
          <a:ln>
            <a:noFill/>
          </a:ln>
          <a:effectLst>
            <a:softEdge rad="112500"/>
          </a:effectLst>
        </p:spPr>
      </p:pic>
    </p:spTree>
    <p:extLst>
      <p:ext uri="{BB962C8B-B14F-4D97-AF65-F5344CB8AC3E}">
        <p14:creationId xmlns:p14="http://schemas.microsoft.com/office/powerpoint/2010/main" val="3270090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کادر متن 4">
            <a:extLst>
              <a:ext uri="{FF2B5EF4-FFF2-40B4-BE49-F238E27FC236}">
                <a16:creationId xmlns:a16="http://schemas.microsoft.com/office/drawing/2014/main" id="{FC7A7A35-8C29-0CD4-9FFF-555F1E5CBA05}"/>
              </a:ext>
            </a:extLst>
          </p:cNvPr>
          <p:cNvSpPr txBox="1"/>
          <p:nvPr/>
        </p:nvSpPr>
        <p:spPr>
          <a:xfrm>
            <a:off x="537882" y="1318022"/>
            <a:ext cx="11152096" cy="517064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spAutoFit/>
          </a:bodyPr>
          <a:lstStyle/>
          <a:p>
            <a:pPr algn="r"/>
            <a:r>
              <a:rPr lang="fa-IR" sz="2400" b="1" dirty="0">
                <a:solidFill>
                  <a:schemeClr val="tx1"/>
                </a:solidFill>
              </a:rPr>
              <a:t> به فرهنگ دنیوی «فرهنگ </a:t>
            </a:r>
            <a:r>
              <a:rPr lang="fa-IR" sz="2400" b="1" dirty="0" err="1">
                <a:solidFill>
                  <a:schemeClr val="tx1"/>
                </a:solidFill>
              </a:rPr>
              <a:t>سکولار</a:t>
            </a:r>
            <a:r>
              <a:rPr lang="fa-IR" sz="2400" b="1" dirty="0">
                <a:solidFill>
                  <a:schemeClr val="tx1"/>
                </a:solidFill>
              </a:rPr>
              <a:t>» نیز میگویند و منظور از آن، فرهنگی است که عقاید و ارزشهای آن، مربوط به همین جهان است. در این فرهنگ، جهان دیگر انکار میشود یا در محدودۀ منافعی که برای خواسته ِ های این جهانی بشر دارد، پذیرفته میشود. فرهنگ دنیوی همۀ ظرفیتها و استعدادهای انسان را در خدمت دنیا به کار میگیرد و ظرفیت ها و خواسته های معنوی انسانها را به فراموشی میسپارد.</a:t>
            </a:r>
          </a:p>
          <a:p>
            <a:pPr algn="r"/>
            <a:r>
              <a:rPr lang="fa-IR" sz="2400" b="1" dirty="0">
                <a:solidFill>
                  <a:schemeClr val="tx1"/>
                </a:solidFill>
              </a:rPr>
              <a:t>فرهنگ معنوی، هستی را فراتر از طبیعت میبیند و زندگی این جهان را در سایۀ حیات برتر، مقدس و متعالی میگرداند. انسان در این فرهنگ از محدودۀ مرزهای این جهان عبور کرده چهره ای آسمانی و </a:t>
            </a:r>
            <a:r>
              <a:rPr lang="fa-IR" sz="2400" b="1" dirty="0" err="1">
                <a:solidFill>
                  <a:schemeClr val="tx1"/>
                </a:solidFill>
              </a:rPr>
              <a:t>ملکوتی</a:t>
            </a:r>
            <a:r>
              <a:rPr lang="fa-IR" sz="2400" b="1" dirty="0">
                <a:solidFill>
                  <a:schemeClr val="tx1"/>
                </a:solidFill>
              </a:rPr>
              <a:t> پیدا میکند.
فرهنگ معنوی دو نوع توحیدی و اساطیری دارد. فرهنگ اسلامی و انبیا الهی که تفسیری توحیدی و الهی از انسان ارائه می ِ دهند، فرهنگ توحیدی است، اما فرهنگ اساطیری، به خداوندگاران و قدرتهای فوق طبیعی قائل است و محصول انحراف بشر از فرهنگ توحیدی است.</a:t>
            </a:r>
          </a:p>
          <a:p>
            <a:pPr algn="r"/>
            <a:r>
              <a:rPr lang="fa-IR" sz="2400" b="1" dirty="0">
                <a:solidFill>
                  <a:schemeClr val="tx1"/>
                </a:solidFill>
              </a:rPr>
              <a:t>فرهنگی دنیوی است. در این فرهنگ آدمیان در جهت برخورداری </a:t>
            </a:r>
            <a:r>
              <a:rPr lang="fa-IR" sz="2400" b="1" dirty="0" err="1">
                <a:solidFill>
                  <a:schemeClr val="tx1"/>
                </a:solidFill>
              </a:rPr>
              <a:t>ازفرهنگ</a:t>
            </a:r>
            <a:r>
              <a:rPr lang="fa-IR" sz="2400" b="1" dirty="0">
                <a:solidFill>
                  <a:schemeClr val="tx1"/>
                </a:solidFill>
              </a:rPr>
              <a:t> </a:t>
            </a:r>
            <a:r>
              <a:rPr lang="fa-IR" sz="2400" b="1" dirty="0" err="1">
                <a:solidFill>
                  <a:schemeClr val="tx1"/>
                </a:solidFill>
              </a:rPr>
              <a:t>جدیدغربی</a:t>
            </a:r>
            <a:r>
              <a:rPr lang="fa-IR" sz="2400" b="1" dirty="0">
                <a:solidFill>
                  <a:schemeClr val="tx1"/>
                </a:solidFill>
              </a:rPr>
              <a:t> زندگی دنیوی و تسلط بر این عالم گام </a:t>
            </a:r>
            <a:r>
              <a:rPr lang="fa-IR" sz="2400" b="1" dirty="0" err="1">
                <a:solidFill>
                  <a:schemeClr val="tx1"/>
                </a:solidFill>
              </a:rPr>
              <a:t>برمی‌دارند</a:t>
            </a:r>
            <a:r>
              <a:rPr lang="fa-IR" sz="2400" b="1" dirty="0">
                <a:solidFill>
                  <a:schemeClr val="tx1"/>
                </a:solidFill>
              </a:rPr>
              <a:t> و دارای اهداف دنیوی هستند و برای رسیدن به این اهداف از علوم تجربی استفاده میکنند</a:t>
            </a:r>
            <a:r>
              <a:rPr lang="fa-IR" dirty="0"/>
              <a:t>.</a:t>
            </a:r>
          </a:p>
          <a:p>
            <a:pPr algn="r"/>
            <a:endParaRPr lang="fa-IR" dirty="0"/>
          </a:p>
        </p:txBody>
      </p:sp>
      <p:sp>
        <p:nvSpPr>
          <p:cNvPr id="8" name="نوار: کج به بالا 7">
            <a:extLst>
              <a:ext uri="{FF2B5EF4-FFF2-40B4-BE49-F238E27FC236}">
                <a16:creationId xmlns:a16="http://schemas.microsoft.com/office/drawing/2014/main" id="{59A85279-2E8A-83CA-6C42-65F53E26460A}"/>
              </a:ext>
            </a:extLst>
          </p:cNvPr>
          <p:cNvSpPr/>
          <p:nvPr/>
        </p:nvSpPr>
        <p:spPr>
          <a:xfrm>
            <a:off x="2140357" y="195593"/>
            <a:ext cx="7226707" cy="1125681"/>
          </a:xfrm>
          <a:prstGeom prst="ribbon2">
            <a:avLst>
              <a:gd name="adj1" fmla="val 21719"/>
              <a:gd name="adj2" fmla="val 41916"/>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a:solidFill>
                  <a:schemeClr val="tx1"/>
                </a:solidFill>
              </a:rPr>
              <a:t>فرهنگ های دنیوی و معنوی</a:t>
            </a:r>
          </a:p>
        </p:txBody>
      </p:sp>
    </p:spTree>
    <p:extLst>
      <p:ext uri="{BB962C8B-B14F-4D97-AF65-F5344CB8AC3E}">
        <p14:creationId xmlns:p14="http://schemas.microsoft.com/office/powerpoint/2010/main" val="2982535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D7646C-08C9-C534-9F4E-C98238469D1C}"/>
              </a:ext>
            </a:extLst>
          </p:cNvPr>
          <p:cNvPicPr>
            <a:picLocks noChangeAspect="1"/>
          </p:cNvPicPr>
          <p:nvPr/>
        </p:nvPicPr>
        <p:blipFill rotWithShape="1">
          <a:blip r:embed="rId2">
            <a:extLst>
              <a:ext uri="{28A0092B-C50C-407E-A947-70E740481C1C}">
                <a14:useLocalDpi xmlns:a14="http://schemas.microsoft.com/office/drawing/2010/main" val="0"/>
              </a:ext>
            </a:extLst>
          </a:blip>
          <a:srcRect t="11865" b="69164"/>
          <a:stretch/>
        </p:blipFill>
        <p:spPr>
          <a:xfrm>
            <a:off x="848658" y="961857"/>
            <a:ext cx="10494683" cy="49342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8094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بیضی 4">
            <a:extLst>
              <a:ext uri="{FF2B5EF4-FFF2-40B4-BE49-F238E27FC236}">
                <a16:creationId xmlns:a16="http://schemas.microsoft.com/office/drawing/2014/main" id="{85BCB8E0-DED2-6345-8AED-78322541544E}"/>
              </a:ext>
            </a:extLst>
          </p:cNvPr>
          <p:cNvSpPr/>
          <p:nvPr/>
        </p:nvSpPr>
        <p:spPr>
          <a:xfrm>
            <a:off x="1246909" y="1324535"/>
            <a:ext cx="4624565" cy="4208929"/>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2400" b="1" dirty="0">
                <a:solidFill>
                  <a:schemeClr val="tx1"/>
                </a:solidFill>
              </a:rPr>
              <a:t>با تشکر از همراهی شما</a:t>
            </a:r>
          </a:p>
        </p:txBody>
      </p:sp>
    </p:spTree>
    <p:extLst>
      <p:ext uri="{BB962C8B-B14F-4D97-AF65-F5344CB8AC3E}">
        <p14:creationId xmlns:p14="http://schemas.microsoft.com/office/powerpoint/2010/main" val="1166918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a:extLst>
              <a:ext uri="{FF2B5EF4-FFF2-40B4-BE49-F238E27FC236}">
                <a16:creationId xmlns:a16="http://schemas.microsoft.com/office/drawing/2014/main" id="{38761E3E-B07E-C1C2-48A1-954D0FF36AEB}"/>
              </a:ext>
            </a:extLst>
          </p:cNvPr>
          <p:cNvSpPr txBox="1"/>
          <p:nvPr/>
        </p:nvSpPr>
        <p:spPr>
          <a:xfrm>
            <a:off x="1315264" y="1124662"/>
            <a:ext cx="9561471" cy="480131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r"/>
            <a:r>
              <a:rPr lang="fa-IR" sz="3200" b="1" dirty="0"/>
              <a:t>از جامعه و فرهنگ چه تصوری دارید؟</a:t>
            </a:r>
          </a:p>
          <a:p>
            <a:pPr algn="r"/>
            <a:r>
              <a:rPr lang="fa-IR" dirty="0">
                <a:solidFill>
                  <a:schemeClr val="tx1"/>
                </a:solidFill>
              </a:rPr>
              <a:t>
</a:t>
            </a:r>
            <a:r>
              <a:rPr lang="fa-IR" sz="3200" dirty="0">
                <a:solidFill>
                  <a:schemeClr val="tx1"/>
                </a:solidFill>
              </a:rPr>
              <a:t>شما با دو واژۀ جامعه و فرهنگ آشنا هستید؛ در گفتوگوها از آنها استفاده میکنید و معمولا آنها را با هم بهکار میبرید. به نظر شما بین این دو واژه چه تفاوتی وجود دارد و چه نسبتی باهم دارند؟!
وقتی به شهر جدیدی سفر میکنید، افرادی را میبینید که با یکدیگر زندگی میکنند. 
اگر مدتی در آن شهر بمانید و با آنها زندگی کنید، به تدریج با شیوۀ زندگی و چگونگی ارتباطات آنها آشنا میشوید. آنچه در نخستین برخورد مشاهده میکنید، جامعه و آنچه به تدریج می آموزید، فرهنگ است</a:t>
            </a:r>
            <a:r>
              <a:rPr lang="fa-IR" sz="3200" dirty="0"/>
              <a:t>.</a:t>
            </a:r>
          </a:p>
        </p:txBody>
      </p:sp>
    </p:spTree>
    <p:extLst>
      <p:ext uri="{BB962C8B-B14F-4D97-AF65-F5344CB8AC3E}">
        <p14:creationId xmlns:p14="http://schemas.microsoft.com/office/powerpoint/2010/main" val="4029695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59E7226A-CD1D-326C-361B-04B0B15DF8E1}"/>
              </a:ext>
            </a:extLst>
          </p:cNvPr>
          <p:cNvSpPr txBox="1"/>
          <p:nvPr/>
        </p:nvSpPr>
        <p:spPr>
          <a:xfrm>
            <a:off x="1493438" y="656462"/>
            <a:ext cx="9205123" cy="153888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r"/>
            <a:r>
              <a:rPr lang="fa-IR" sz="4000" b="1" dirty="0">
                <a:solidFill>
                  <a:schemeClr val="accent6">
                    <a:lumMod val="75000"/>
                  </a:schemeClr>
                </a:solidFill>
              </a:rPr>
              <a:t>«جامعه»</a:t>
            </a:r>
            <a:r>
              <a:rPr lang="fa-IR" dirty="0"/>
              <a:t> </a:t>
            </a:r>
            <a:r>
              <a:rPr lang="fa-IR" sz="2000" b="1" dirty="0">
                <a:solidFill>
                  <a:schemeClr val="tx1"/>
                </a:solidFill>
              </a:rPr>
              <a:t>گروهی از انسانها گفته میشود که برای سالیان متمادی با یکدیگر زندگی میکنند.</a:t>
            </a:r>
          </a:p>
          <a:p>
            <a:pPr algn="r"/>
            <a:r>
              <a:rPr lang="fa-IR" b="1" dirty="0">
                <a:solidFill>
                  <a:schemeClr val="accent6">
                    <a:lumMod val="50000"/>
                  </a:schemeClr>
                </a:solidFill>
              </a:rPr>
              <a:t>«</a:t>
            </a:r>
            <a:r>
              <a:rPr lang="fa-IR" sz="3600" b="1" dirty="0">
                <a:solidFill>
                  <a:schemeClr val="accent6">
                    <a:lumMod val="50000"/>
                  </a:schemeClr>
                </a:solidFill>
              </a:rPr>
              <a:t>فرهنگ</a:t>
            </a:r>
            <a:r>
              <a:rPr lang="fa-IR" b="1" dirty="0">
                <a:solidFill>
                  <a:schemeClr val="accent6">
                    <a:lumMod val="50000"/>
                  </a:schemeClr>
                </a:solidFill>
              </a:rPr>
              <a:t>» </a:t>
            </a:r>
            <a:r>
              <a:rPr lang="fa-IR" sz="2000" b="1" dirty="0">
                <a:solidFill>
                  <a:schemeClr val="tx1"/>
                </a:solidFill>
              </a:rPr>
              <a:t>شیوۀ زندگی گروهی از انسانها ست که با یکدیگر زندگی میکنند.</a:t>
            </a:r>
          </a:p>
          <a:p>
            <a:pPr algn="r"/>
            <a:endParaRPr lang="fa-IR" b="1" dirty="0">
              <a:solidFill>
                <a:schemeClr val="accent6">
                  <a:lumMod val="50000"/>
                </a:schemeClr>
              </a:solidFill>
            </a:endParaRPr>
          </a:p>
        </p:txBody>
      </p:sp>
      <p:sp>
        <p:nvSpPr>
          <p:cNvPr id="5" name="کادر متن 4">
            <a:extLst>
              <a:ext uri="{FF2B5EF4-FFF2-40B4-BE49-F238E27FC236}">
                <a16:creationId xmlns:a16="http://schemas.microsoft.com/office/drawing/2014/main" id="{D783AB7D-E575-C077-8AA7-10C9B5C97C6C}"/>
              </a:ext>
            </a:extLst>
          </p:cNvPr>
          <p:cNvSpPr txBox="1"/>
          <p:nvPr/>
        </p:nvSpPr>
        <p:spPr>
          <a:xfrm>
            <a:off x="900545" y="2385109"/>
            <a:ext cx="10390908" cy="3816429"/>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r"/>
            <a:r>
              <a:rPr lang="fa-IR" sz="2800" b="1" dirty="0"/>
              <a:t>خوراکی ها، پوشش ها، گویش ها، آداب و رسوم عروسی و عزاداری، آداب معاشرت، شیوههای گذران اوقات فراغت، شیوههای یاد دهی و یادگیری، ارزشها و باورهای اخلاقی، نگرش به عالم و آدم و... از مصادیق فرهنگ به شمار می آیند. فرهنگ لایه ها و سطوح متفاوتی دارد؛ برخی از این لایه ها سطحی تر و بیرونی هستند مانند نمادها و هنجارها. ارزشها و عقاید لایه عمیق‌تر فرهنگ هستند. لایه های سطحی امکان تغییر بیشتری دارند. اقلیتهای عمیق کمتر در معرض تغییر قرار میگیرند و تأثیرات همه جانبه و فراگیر دارند و در مقایسه با هنجارها و نمادها اهمیت بیشتری دارند. به همین دلیل، تغییرات اساسی در اقلیتهای عمیق فرهنگ آن را به فرهنگ دیگری تبدیل میکند.</a:t>
            </a:r>
          </a:p>
          <a:p>
            <a:pPr algn="r"/>
            <a:endParaRPr lang="fa-IR" dirty="0"/>
          </a:p>
        </p:txBody>
      </p:sp>
    </p:spTree>
    <p:extLst>
      <p:ext uri="{BB962C8B-B14F-4D97-AF65-F5344CB8AC3E}">
        <p14:creationId xmlns:p14="http://schemas.microsoft.com/office/powerpoint/2010/main" val="925921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4">
            <a:extLst>
              <a:ext uri="{FF2B5EF4-FFF2-40B4-BE49-F238E27FC236}">
                <a16:creationId xmlns:a16="http://schemas.microsoft.com/office/drawing/2014/main" id="{C9A3DA15-88B6-A646-D1A9-B0754E5E0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7652600" y="836513"/>
            <a:ext cx="3709623" cy="2592487"/>
          </a:xfrm>
          <a:prstGeom prst="rect">
            <a:avLst/>
          </a:prstGeom>
        </p:spPr>
      </p:pic>
      <p:sp>
        <p:nvSpPr>
          <p:cNvPr id="6" name="کادر متن 5">
            <a:extLst>
              <a:ext uri="{FF2B5EF4-FFF2-40B4-BE49-F238E27FC236}">
                <a16:creationId xmlns:a16="http://schemas.microsoft.com/office/drawing/2014/main" id="{2C53B926-A68F-7A74-A0F3-F388CB359FB3}"/>
              </a:ext>
            </a:extLst>
          </p:cNvPr>
          <p:cNvSpPr txBox="1"/>
          <p:nvPr/>
        </p:nvSpPr>
        <p:spPr>
          <a:xfrm>
            <a:off x="7652600" y="4058567"/>
            <a:ext cx="3606256" cy="646331"/>
          </a:xfrm>
          <a:prstGeom prst="rect">
            <a:avLst/>
          </a:prstGeom>
          <a:noFill/>
        </p:spPr>
        <p:txBody>
          <a:bodyPr wrap="square" rtlCol="1">
            <a:spAutoFit/>
          </a:bodyPr>
          <a:lstStyle/>
          <a:p>
            <a:pPr algn="r"/>
            <a:r>
              <a:rPr lang="fa-IR" b="1" dirty="0"/>
              <a:t>آداب و رسوم، بازیهای محلی، صنایع دستی و خوراکی ها از مصادیق فرهنگ هستند</a:t>
            </a:r>
          </a:p>
        </p:txBody>
      </p:sp>
      <p:sp>
        <p:nvSpPr>
          <p:cNvPr id="7" name="کادر متن 6">
            <a:extLst>
              <a:ext uri="{FF2B5EF4-FFF2-40B4-BE49-F238E27FC236}">
                <a16:creationId xmlns:a16="http://schemas.microsoft.com/office/drawing/2014/main" id="{59F7911A-2894-D1D8-2155-C953C53DD2B5}"/>
              </a:ext>
            </a:extLst>
          </p:cNvPr>
          <p:cNvSpPr txBox="1"/>
          <p:nvPr/>
        </p:nvSpPr>
        <p:spPr>
          <a:xfrm>
            <a:off x="1026866" y="1359689"/>
            <a:ext cx="6296076" cy="1569660"/>
          </a:xfrm>
          <a:prstGeom prst="rect">
            <a:avLst/>
          </a:prstGeom>
          <a:noFill/>
        </p:spPr>
        <p:txBody>
          <a:bodyPr wrap="square" rtlCol="1">
            <a:spAutoFit/>
          </a:bodyPr>
          <a:lstStyle/>
          <a:p>
            <a:pPr algn="r"/>
            <a:r>
              <a:rPr lang="fa-IR" sz="2400" b="1" dirty="0"/>
              <a:t>جامعه بدون فرهنگ وجود ندارد. فرهنگ نیز بدون جامعه پدید نمیآید. جامعه و فرهنگ را میتوان به جسم و جان انسان تشبیه کرد.</a:t>
            </a:r>
          </a:p>
          <a:p>
            <a:pPr algn="r"/>
            <a:r>
              <a:rPr lang="fa-IR" sz="2400" b="1" dirty="0"/>
              <a:t> جامعه مانند جسم و کالبد، و فرهنگ همانند جان و روح است</a:t>
            </a:r>
          </a:p>
        </p:txBody>
      </p:sp>
      <p:sp>
        <p:nvSpPr>
          <p:cNvPr id="10" name="کادر متن 9">
            <a:extLst>
              <a:ext uri="{FF2B5EF4-FFF2-40B4-BE49-F238E27FC236}">
                <a16:creationId xmlns:a16="http://schemas.microsoft.com/office/drawing/2014/main" id="{4A141887-7856-CC9B-CA64-A07560D8F656}"/>
              </a:ext>
            </a:extLst>
          </p:cNvPr>
          <p:cNvSpPr txBox="1"/>
          <p:nvPr/>
        </p:nvSpPr>
        <p:spPr>
          <a:xfrm>
            <a:off x="755072" y="4058567"/>
            <a:ext cx="6839663" cy="2031325"/>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pPr algn="r"/>
            <a:r>
              <a:rPr lang="fa-IR" sz="2400" dirty="0"/>
              <a:t>جوامع مختلف، شیوههای متفاوتی برای زندگی دارند و دلیل تفاوت آنها این است که فرهنگ است و از راه آموزش و تربیت از نسلی به نسل دیگر منتقل میشود. به همین دلیل آموختنی است.</a:t>
            </a:r>
          </a:p>
          <a:p>
            <a:pPr algn="r"/>
            <a:r>
              <a:rPr lang="fa-IR" dirty="0"/>
              <a:t>
</a:t>
            </a:r>
            <a:r>
              <a:rPr lang="fa-IR" b="1" dirty="0">
                <a:solidFill>
                  <a:schemeClr val="accent6">
                    <a:lumMod val="75000"/>
                  </a:schemeClr>
                </a:solidFill>
              </a:rPr>
              <a:t>فرهنگ را آگاهی و شناخت مشترک نیز مینامند.</a:t>
            </a:r>
          </a:p>
          <a:p>
            <a:pPr algn="r"/>
            <a:endParaRPr lang="fa-IR" dirty="0"/>
          </a:p>
        </p:txBody>
      </p:sp>
    </p:spTree>
    <p:extLst>
      <p:ext uri="{BB962C8B-B14F-4D97-AF65-F5344CB8AC3E}">
        <p14:creationId xmlns:p14="http://schemas.microsoft.com/office/powerpoint/2010/main" val="1196596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a:extLst>
              <a:ext uri="{FF2B5EF4-FFF2-40B4-BE49-F238E27FC236}">
                <a16:creationId xmlns:a16="http://schemas.microsoft.com/office/drawing/2014/main" id="{C1D679B0-B356-492B-2435-0C1995BFB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432" y="900002"/>
            <a:ext cx="8509136" cy="5057996"/>
          </a:xfrm>
          <a:prstGeom prst="rect">
            <a:avLst/>
          </a:prstGeom>
        </p:spPr>
      </p:pic>
    </p:spTree>
    <p:extLst>
      <p:ext uri="{BB962C8B-B14F-4D97-AF65-F5344CB8AC3E}">
        <p14:creationId xmlns:p14="http://schemas.microsoft.com/office/powerpoint/2010/main" val="859507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DDC333BC-4973-C111-D271-D03175229C17}"/>
              </a:ext>
            </a:extLst>
          </p:cNvPr>
          <p:cNvSpPr txBox="1"/>
          <p:nvPr/>
        </p:nvSpPr>
        <p:spPr>
          <a:xfrm rot="10800000" flipV="1">
            <a:off x="8838384" y="666680"/>
            <a:ext cx="272975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r"/>
            <a:r>
              <a:rPr lang="fa-IR" sz="3200" b="1" dirty="0"/>
              <a:t>کشتی با شال!</a:t>
            </a:r>
          </a:p>
        </p:txBody>
      </p:sp>
      <p:sp>
        <p:nvSpPr>
          <p:cNvPr id="5" name="کادر متن 4">
            <a:extLst>
              <a:ext uri="{FF2B5EF4-FFF2-40B4-BE49-F238E27FC236}">
                <a16:creationId xmlns:a16="http://schemas.microsoft.com/office/drawing/2014/main" id="{10357609-056C-CEF0-2F47-C34819D38CAB}"/>
              </a:ext>
            </a:extLst>
          </p:cNvPr>
          <p:cNvSpPr txBox="1"/>
          <p:nvPr/>
        </p:nvSpPr>
        <p:spPr>
          <a:xfrm>
            <a:off x="1544577" y="1414386"/>
            <a:ext cx="8487538" cy="4893647"/>
          </a:xfrm>
          <a:prstGeom prst="rect">
            <a:avLst/>
          </a:prstGeom>
          <a:solidFill>
            <a:schemeClr val="accent1">
              <a:lumMod val="20000"/>
              <a:lumOff val="80000"/>
            </a:schemeClr>
          </a:solidFill>
        </p:spPr>
        <p:txBody>
          <a:bodyPr wrap="square" rtlCol="1">
            <a:spAutoFit/>
          </a:bodyPr>
          <a:lstStyle/>
          <a:p>
            <a:pPr algn="r"/>
            <a:r>
              <a:rPr lang="fa-IR" sz="2400" b="1" dirty="0"/>
              <a:t>پهلوان در حالی </a:t>
            </a:r>
            <a:r>
              <a:rPr lang="fa-IR" sz="2400" b="1" dirty="0" err="1"/>
              <a:t>كه</a:t>
            </a:r>
            <a:r>
              <a:rPr lang="fa-IR" sz="2400" b="1" dirty="0"/>
              <a:t> شالی دور </a:t>
            </a:r>
            <a:r>
              <a:rPr lang="fa-IR" sz="2400" b="1" dirty="0" err="1"/>
              <a:t>كمر</a:t>
            </a:r>
            <a:r>
              <a:rPr lang="fa-IR" sz="2400" b="1" dirty="0"/>
              <a:t> بسته  به میدان </a:t>
            </a:r>
            <a:r>
              <a:rPr lang="fa-IR" sz="2400" b="1" dirty="0" err="1"/>
              <a:t>كشتی</a:t>
            </a:r>
            <a:r>
              <a:rPr lang="fa-IR" sz="2400" b="1" dirty="0"/>
              <a:t> آمده وبا انجام </a:t>
            </a:r>
            <a:r>
              <a:rPr lang="fa-IR" sz="2400" b="1" dirty="0" err="1"/>
              <a:t>حركات</a:t>
            </a:r>
            <a:r>
              <a:rPr lang="fa-IR" sz="2400" b="1" dirty="0"/>
              <a:t> ویژه ای ، مبارز می طلبد در صورت وجود داوطلب </a:t>
            </a:r>
            <a:r>
              <a:rPr lang="fa-IR" sz="2400" b="1" dirty="0" err="1"/>
              <a:t>كشتی</a:t>
            </a:r>
            <a:r>
              <a:rPr lang="fa-IR" sz="2400" b="1" dirty="0"/>
              <a:t> انجام می شود در غیر این صورت داور بازی </a:t>
            </a:r>
            <a:r>
              <a:rPr lang="fa-IR" sz="2400" b="1" dirty="0" err="1"/>
              <a:t>كشتی</a:t>
            </a:r>
            <a:r>
              <a:rPr lang="fa-IR" sz="2400" b="1" dirty="0"/>
              <a:t> گیری </a:t>
            </a:r>
            <a:r>
              <a:rPr lang="fa-IR" sz="2400" b="1" dirty="0" err="1"/>
              <a:t>كه</a:t>
            </a:r>
            <a:r>
              <a:rPr lang="fa-IR" sz="2400" b="1" dirty="0"/>
              <a:t> از قبل جهت </a:t>
            </a:r>
            <a:r>
              <a:rPr lang="fa-IR" sz="2400" b="1" dirty="0" err="1"/>
              <a:t>شركت</a:t>
            </a:r>
            <a:r>
              <a:rPr lang="fa-IR" sz="2400" b="1" dirty="0"/>
              <a:t> در مسابقه </a:t>
            </a:r>
            <a:r>
              <a:rPr lang="fa-IR" sz="2400" b="1" dirty="0" err="1"/>
              <a:t>كشتی</a:t>
            </a:r>
            <a:r>
              <a:rPr lang="fa-IR" sz="2400" b="1" dirty="0"/>
              <a:t> اعلام آمادگی </a:t>
            </a:r>
            <a:r>
              <a:rPr lang="fa-IR" sz="2400" b="1" dirty="0" err="1"/>
              <a:t>كرده</a:t>
            </a:r>
            <a:r>
              <a:rPr lang="fa-IR" sz="2400" b="1" dirty="0"/>
              <a:t> بود بازی توسط </a:t>
            </a:r>
            <a:r>
              <a:rPr lang="fa-IR" sz="2400" b="1" dirty="0" err="1"/>
              <a:t>پیشكسوتان</a:t>
            </a:r>
            <a:r>
              <a:rPr lang="fa-IR" sz="2400" b="1" dirty="0"/>
              <a:t> </a:t>
            </a:r>
            <a:r>
              <a:rPr lang="fa-IR" sz="2400" b="1" dirty="0" err="1"/>
              <a:t>كشتی</a:t>
            </a:r>
            <a:r>
              <a:rPr lang="fa-IR" sz="2400" b="1" dirty="0"/>
              <a:t> به عنوان </a:t>
            </a:r>
            <a:r>
              <a:rPr lang="fa-IR" sz="2400" b="1" dirty="0" err="1"/>
              <a:t>داورآغاز</a:t>
            </a:r>
            <a:r>
              <a:rPr lang="fa-IR" sz="2400" b="1" dirty="0"/>
              <a:t> می شود  ( </a:t>
            </a:r>
            <a:r>
              <a:rPr lang="fa-IR" sz="2400" b="1" dirty="0" err="1"/>
              <a:t>واز</a:t>
            </a:r>
            <a:r>
              <a:rPr lang="fa-IR" sz="2400" b="1" dirty="0"/>
              <a:t> قبل جوایز بازی </a:t>
            </a:r>
            <a:r>
              <a:rPr lang="fa-IR" sz="2400" b="1" dirty="0" err="1"/>
              <a:t>كه</a:t>
            </a:r>
            <a:r>
              <a:rPr lang="fa-IR" sz="2400" b="1" dirty="0"/>
              <a:t> عمدتا </a:t>
            </a:r>
            <a:r>
              <a:rPr lang="fa-IR" sz="2400" b="1" dirty="0" err="1"/>
              <a:t>یك</a:t>
            </a:r>
            <a:r>
              <a:rPr lang="fa-IR" sz="2400" b="1" dirty="0"/>
              <a:t> راس گوسفند و یا گاو از طرف خانواده داماد در نظر گرفته می شد در اختیار داوران </a:t>
            </a:r>
            <a:r>
              <a:rPr lang="fa-IR" sz="2400" b="1" dirty="0" err="1"/>
              <a:t>كشتی</a:t>
            </a:r>
            <a:r>
              <a:rPr lang="fa-IR" sz="2400" b="1" dirty="0"/>
              <a:t> قرار می گرفت )بدین </a:t>
            </a:r>
            <a:r>
              <a:rPr lang="fa-IR" sz="2400" b="1" dirty="0" err="1"/>
              <a:t>تریب</a:t>
            </a:r>
            <a:r>
              <a:rPr lang="fa-IR" sz="2400" b="1" dirty="0"/>
              <a:t> </a:t>
            </a:r>
            <a:r>
              <a:rPr lang="fa-IR" sz="2400" b="1" dirty="0" err="1"/>
              <a:t>كشتی</a:t>
            </a:r>
            <a:r>
              <a:rPr lang="fa-IR" sz="2400" b="1" dirty="0"/>
              <a:t> آغاز می شد </a:t>
            </a:r>
            <a:r>
              <a:rPr lang="fa-IR" sz="2400" b="1" dirty="0" err="1"/>
              <a:t>هركسی</a:t>
            </a:r>
            <a:r>
              <a:rPr lang="fa-IR" sz="2400" b="1" dirty="0"/>
              <a:t> برنده </a:t>
            </a:r>
            <a:r>
              <a:rPr lang="fa-IR" sz="2400" b="1" dirty="0" err="1"/>
              <a:t>كشتی</a:t>
            </a:r>
            <a:r>
              <a:rPr lang="fa-IR" sz="2400" b="1" dirty="0"/>
              <a:t> می شد دست </a:t>
            </a:r>
            <a:r>
              <a:rPr lang="fa-IR" sz="2400" b="1" dirty="0" err="1"/>
              <a:t>كشتی</a:t>
            </a:r>
            <a:r>
              <a:rPr lang="fa-IR" sz="2400" b="1" dirty="0"/>
              <a:t> گیر توسط داور بازی بالا می رفت </a:t>
            </a:r>
            <a:r>
              <a:rPr lang="fa-IR" sz="2400" b="1" dirty="0" err="1"/>
              <a:t>وتماشاچیان</a:t>
            </a:r>
            <a:r>
              <a:rPr lang="fa-IR" sz="2400" b="1" dirty="0"/>
              <a:t> هلهله </a:t>
            </a:r>
            <a:r>
              <a:rPr lang="fa-IR" sz="2400" b="1" dirty="0" err="1"/>
              <a:t>كنان</a:t>
            </a:r>
            <a:r>
              <a:rPr lang="fa-IR" sz="2400" b="1" dirty="0"/>
              <a:t> </a:t>
            </a:r>
            <a:r>
              <a:rPr lang="fa-IR" sz="2400" b="1" dirty="0" err="1"/>
              <a:t>كشتی</a:t>
            </a:r>
            <a:r>
              <a:rPr lang="fa-IR" sz="2400" b="1" dirty="0"/>
              <a:t> گیر برنده را تشویق می </a:t>
            </a:r>
            <a:r>
              <a:rPr lang="fa-IR" sz="2400" b="1" dirty="0" err="1"/>
              <a:t>كردند</a:t>
            </a:r>
            <a:r>
              <a:rPr lang="fa-IR" sz="2400" b="1" dirty="0"/>
              <a:t> </a:t>
            </a:r>
            <a:r>
              <a:rPr lang="fa-IR" sz="2400" b="1" dirty="0" err="1"/>
              <a:t>وداور</a:t>
            </a:r>
            <a:r>
              <a:rPr lang="fa-IR" sz="2400" b="1" dirty="0"/>
              <a:t> با حضور خانواده داماد هدایا را به </a:t>
            </a:r>
            <a:r>
              <a:rPr lang="fa-IR" sz="2400" b="1" dirty="0" err="1"/>
              <a:t>كشتی</a:t>
            </a:r>
            <a:r>
              <a:rPr lang="fa-IR" sz="2400" b="1" dirty="0"/>
              <a:t> گیر پیروز اهدا ء می </a:t>
            </a:r>
            <a:r>
              <a:rPr lang="fa-IR" sz="2400" b="1" dirty="0" err="1"/>
              <a:t>كرد</a:t>
            </a:r>
            <a:r>
              <a:rPr lang="fa-IR" sz="2400" b="1" dirty="0"/>
              <a:t> .این ورزش ازجمله ورزش های پسندیده ای بوده است </a:t>
            </a:r>
            <a:r>
              <a:rPr lang="fa-IR" sz="2400" b="1" dirty="0" err="1"/>
              <a:t>كه</a:t>
            </a:r>
            <a:r>
              <a:rPr lang="fa-IR" sz="2400" b="1" dirty="0"/>
              <a:t> در </a:t>
            </a:r>
            <a:r>
              <a:rPr lang="fa-IR" sz="2400" b="1" dirty="0" err="1"/>
              <a:t>كلیه</a:t>
            </a:r>
            <a:r>
              <a:rPr lang="fa-IR" sz="2400" b="1" dirty="0"/>
              <a:t> جشن ها </a:t>
            </a:r>
            <a:r>
              <a:rPr lang="fa-IR" sz="2400" b="1" dirty="0" err="1"/>
              <a:t>وعلی</a:t>
            </a:r>
            <a:r>
              <a:rPr lang="fa-IR" sz="2400" b="1" dirty="0"/>
              <a:t> </a:t>
            </a:r>
            <a:r>
              <a:rPr lang="fa-IR" sz="2400" b="1" dirty="0" err="1"/>
              <a:t>الخصوص</a:t>
            </a:r>
            <a:r>
              <a:rPr lang="fa-IR" sz="2400" b="1" dirty="0"/>
              <a:t> مراسم عروسی </a:t>
            </a:r>
            <a:r>
              <a:rPr lang="fa-IR" sz="2400" b="1" dirty="0" err="1"/>
              <a:t>كه</a:t>
            </a:r>
            <a:r>
              <a:rPr lang="fa-IR" sz="2400" b="1" dirty="0"/>
              <a:t> در بعد ظهری، روزی </a:t>
            </a:r>
            <a:r>
              <a:rPr lang="fa-IR" sz="2400" b="1" dirty="0" err="1"/>
              <a:t>كه</a:t>
            </a:r>
            <a:r>
              <a:rPr lang="fa-IR" sz="2400" b="1" dirty="0"/>
              <a:t> داماد را از حمام به خانه می آوردند </a:t>
            </a:r>
            <a:r>
              <a:rPr lang="fa-IR" sz="2400" b="1" dirty="0" err="1"/>
              <a:t>ویا</a:t>
            </a:r>
            <a:r>
              <a:rPr lang="fa-IR" sz="2400" b="1" dirty="0"/>
              <a:t> عروس را به خانه داماد می بردند در میدان ده با حضور   پهلوانان </a:t>
            </a:r>
            <a:r>
              <a:rPr lang="fa-IR" sz="2400" b="1" dirty="0" err="1"/>
              <a:t>وكشتی</a:t>
            </a:r>
            <a:r>
              <a:rPr lang="fa-IR" sz="2400" b="1" dirty="0"/>
              <a:t> گیران نامی و ..انجام می شد .</a:t>
            </a:r>
          </a:p>
        </p:txBody>
      </p:sp>
    </p:spTree>
    <p:extLst>
      <p:ext uri="{BB962C8B-B14F-4D97-AF65-F5344CB8AC3E}">
        <p14:creationId xmlns:p14="http://schemas.microsoft.com/office/powerpoint/2010/main" val="1756022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مایش تشریحی: خط خمیده 4">
            <a:extLst>
              <a:ext uri="{FF2B5EF4-FFF2-40B4-BE49-F238E27FC236}">
                <a16:creationId xmlns:a16="http://schemas.microsoft.com/office/drawing/2014/main" id="{381AB8BB-4100-5072-5DA3-1DAE6DC07D8D}"/>
              </a:ext>
            </a:extLst>
          </p:cNvPr>
          <p:cNvSpPr/>
          <p:nvPr/>
        </p:nvSpPr>
        <p:spPr>
          <a:xfrm>
            <a:off x="4093609" y="757925"/>
            <a:ext cx="7470861" cy="4828717"/>
          </a:xfrm>
          <a:prstGeom prst="borderCallout2">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pic>
        <p:nvPicPr>
          <p:cNvPr id="6" name="تصویر 5">
            <a:extLst>
              <a:ext uri="{FF2B5EF4-FFF2-40B4-BE49-F238E27FC236}">
                <a16:creationId xmlns:a16="http://schemas.microsoft.com/office/drawing/2014/main" id="{DE35BA43-041A-F4F9-8987-C0677E62E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610" y="757925"/>
            <a:ext cx="7470860" cy="4828717"/>
          </a:xfrm>
          <a:prstGeom prst="rect">
            <a:avLst/>
          </a:prstGeom>
        </p:spPr>
      </p:pic>
    </p:spTree>
    <p:extLst>
      <p:ext uri="{BB962C8B-B14F-4D97-AF65-F5344CB8AC3E}">
        <p14:creationId xmlns:p14="http://schemas.microsoft.com/office/powerpoint/2010/main" val="58442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1F1BDC25-EA48-C4E5-4C43-996CD2203220}"/>
              </a:ext>
            </a:extLst>
          </p:cNvPr>
          <p:cNvSpPr txBox="1"/>
          <p:nvPr/>
        </p:nvSpPr>
        <p:spPr>
          <a:xfrm>
            <a:off x="6218653" y="558663"/>
            <a:ext cx="5468064" cy="3842191"/>
          </a:xfrm>
          <a:prstGeom prst="rect">
            <a:avLst/>
          </a:prstGeom>
          <a:noFill/>
        </p:spPr>
        <p:txBody>
          <a:bodyPr wrap="square" rtlCol="1">
            <a:spAutoFit/>
          </a:bodyPr>
          <a:lstStyle/>
          <a:p>
            <a:pPr algn="r"/>
            <a:endParaRPr lang="fa-IR" dirty="0"/>
          </a:p>
        </p:txBody>
      </p:sp>
      <p:pic>
        <p:nvPicPr>
          <p:cNvPr id="6" name="تصویر 5">
            <a:extLst>
              <a:ext uri="{FF2B5EF4-FFF2-40B4-BE49-F238E27FC236}">
                <a16:creationId xmlns:a16="http://schemas.microsoft.com/office/drawing/2014/main" id="{C0700C18-7E57-2507-78B7-4C9EF96EE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805" y="1764620"/>
            <a:ext cx="4107466" cy="3585476"/>
          </a:xfrm>
          <a:prstGeom prst="rect">
            <a:avLst/>
          </a:prstGeom>
          <a:effectLst/>
        </p:spPr>
      </p:pic>
      <p:pic>
        <p:nvPicPr>
          <p:cNvPr id="8" name="تصویر 7">
            <a:extLst>
              <a:ext uri="{FF2B5EF4-FFF2-40B4-BE49-F238E27FC236}">
                <a16:creationId xmlns:a16="http://schemas.microsoft.com/office/drawing/2014/main" id="{02508477-389D-C899-F300-7FD4EB25A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27" y="719666"/>
            <a:ext cx="6870224" cy="5579671"/>
          </a:xfrm>
          <a:prstGeom prst="rect">
            <a:avLst/>
          </a:prstGeom>
        </p:spPr>
      </p:pic>
    </p:spTree>
    <p:extLst>
      <p:ext uri="{BB962C8B-B14F-4D97-AF65-F5344CB8AC3E}">
        <p14:creationId xmlns:p14="http://schemas.microsoft.com/office/powerpoint/2010/main" val="4114846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LuminousVTI">
  <a:themeElements>
    <a:clrScheme name="AnalogousFromLightSeedRightStep">
      <a:dk1>
        <a:srgbClr val="000000"/>
      </a:dk1>
      <a:lt1>
        <a:srgbClr val="FFFFFF"/>
      </a:lt1>
      <a:dk2>
        <a:srgbClr val="252441"/>
      </a:dk2>
      <a:lt2>
        <a:srgbClr val="E8E6E2"/>
      </a:lt2>
      <a:accent1>
        <a:srgbClr val="6EA0EE"/>
      </a:accent1>
      <a:accent2>
        <a:srgbClr val="524EEB"/>
      </a:accent2>
      <a:accent3>
        <a:srgbClr val="A76EEE"/>
      </a:accent3>
      <a:accent4>
        <a:srgbClr val="D44EEB"/>
      </a:accent4>
      <a:accent5>
        <a:srgbClr val="EE6ECB"/>
      </a:accent5>
      <a:accent6>
        <a:srgbClr val="EB4E7E"/>
      </a:accent6>
      <a:hlink>
        <a:srgbClr val="977F5B"/>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24</Slides>
  <Notes>0</Notes>
  <HiddenSlides>0</HiddenSlides>
  <ScaleCrop>false</ScaleCrop>
  <HeadingPairs>
    <vt:vector size="4" baseType="variant">
      <vt:variant>
        <vt:lpstr>طرح زمینه</vt:lpstr>
      </vt:variant>
      <vt:variant>
        <vt:i4>1</vt:i4>
      </vt:variant>
      <vt:variant>
        <vt:lpstr>عنوان های اسلاید</vt:lpstr>
      </vt:variant>
      <vt:variant>
        <vt:i4>24</vt:i4>
      </vt:variant>
    </vt:vector>
  </HeadingPairs>
  <TitlesOfParts>
    <vt:vector size="25" baseType="lpstr">
      <vt:lpstr>LuminousVTI</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ایران و تاریخ باستان</dc:title>
  <dc:creator>989174474713</dc:creator>
  <cp:lastModifiedBy>989174474713</cp:lastModifiedBy>
  <cp:revision>18</cp:revision>
  <dcterms:created xsi:type="dcterms:W3CDTF">2023-10-13T17:53:37Z</dcterms:created>
  <dcterms:modified xsi:type="dcterms:W3CDTF">2024-01-22T21:06:33Z</dcterms:modified>
</cp:coreProperties>
</file>